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13"/>
  </p:notesMasterIdLst>
  <p:handoutMasterIdLst>
    <p:handoutMasterId r:id="rId14"/>
  </p:handoutMasterIdLst>
  <p:sldIdLst>
    <p:sldId id="273" r:id="rId4"/>
    <p:sldId id="256" r:id="rId5"/>
    <p:sldId id="266" r:id="rId6"/>
    <p:sldId id="267" r:id="rId7"/>
    <p:sldId id="268" r:id="rId8"/>
    <p:sldId id="269" r:id="rId9"/>
    <p:sldId id="270" r:id="rId10"/>
    <p:sldId id="274" r:id="rId11"/>
    <p:sldId id="272" r:id="rId12"/>
  </p:sldIdLst>
  <p:sldSz cx="10691813" cy="7559675"/>
  <p:notesSz cx="6797675" cy="9872663"/>
  <p:defaultTextStyle>
    <a:defPPr>
      <a:defRPr lang="ru-RU"/>
    </a:defPPr>
    <a:lvl1pPr marL="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39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16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>
                <a:solidFill>
                  <a:schemeClr val="tx1"/>
                </a:solidFill>
              </a:rPr>
              <a:t>По количеству подписанных ДГ </a:t>
            </a:r>
          </a:p>
        </c:rich>
      </c:tx>
      <c:layout>
        <c:manualLayout>
          <c:xMode val="edge"/>
          <c:yMode val="edge"/>
          <c:x val="0.19029108341586201"/>
          <c:y val="1.33572515782591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K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Лист1!$C$2</c:f>
              <c:strCache>
                <c:ptCount val="1"/>
                <c:pt idx="0">
                  <c:v>Кол-во подписанных гарантий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rgbClr val="00B05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Лист1!$B$3:$B$22</c:f>
              <c:strCache>
                <c:ptCount val="20"/>
                <c:pt idx="0">
                  <c:v>РФ по области Улытау</c:v>
                </c:pt>
                <c:pt idx="1">
                  <c:v>РФ по области Жетiсу</c:v>
                </c:pt>
                <c:pt idx="2">
                  <c:v>РФ по области Абай</c:v>
                </c:pt>
                <c:pt idx="3">
                  <c:v>СКО</c:v>
                </c:pt>
                <c:pt idx="4">
                  <c:v>Акмолинская область</c:v>
                </c:pt>
                <c:pt idx="5">
                  <c:v>Костанайская область</c:v>
                </c:pt>
                <c:pt idx="6">
                  <c:v>Алматинская область</c:v>
                </c:pt>
                <c:pt idx="7">
                  <c:v>Туркестанская область </c:v>
                </c:pt>
                <c:pt idx="8">
                  <c:v>ЗКО</c:v>
                </c:pt>
                <c:pt idx="9">
                  <c:v>ВКО</c:v>
                </c:pt>
                <c:pt idx="10">
                  <c:v>Павлодарская область</c:v>
                </c:pt>
                <c:pt idx="11">
                  <c:v>Карагандинская область</c:v>
                </c:pt>
                <c:pt idx="12">
                  <c:v>Атырауская область</c:v>
                </c:pt>
                <c:pt idx="13">
                  <c:v>г.Шымкент</c:v>
                </c:pt>
                <c:pt idx="14">
                  <c:v>Мангистауская область</c:v>
                </c:pt>
                <c:pt idx="15">
                  <c:v>г.Алматы</c:v>
                </c:pt>
                <c:pt idx="16">
                  <c:v>Кызылординская область</c:v>
                </c:pt>
                <c:pt idx="17">
                  <c:v>Жамбылская область</c:v>
                </c:pt>
                <c:pt idx="18">
                  <c:v>г.Астана</c:v>
                </c:pt>
                <c:pt idx="19">
                  <c:v>Актюбинская область</c:v>
                </c:pt>
              </c:strCache>
            </c:strRef>
          </c:cat>
          <c:val>
            <c:numRef>
              <c:f>Лист1!$C$3:$C$22</c:f>
              <c:numCache>
                <c:formatCode>#,##0</c:formatCode>
                <c:ptCount val="20"/>
                <c:pt idx="0">
                  <c:v>456</c:v>
                </c:pt>
                <c:pt idx="1">
                  <c:v>637</c:v>
                </c:pt>
                <c:pt idx="2">
                  <c:v>742</c:v>
                </c:pt>
                <c:pt idx="3">
                  <c:v>1998</c:v>
                </c:pt>
                <c:pt idx="4">
                  <c:v>2100</c:v>
                </c:pt>
                <c:pt idx="5">
                  <c:v>2976</c:v>
                </c:pt>
                <c:pt idx="6">
                  <c:v>3033</c:v>
                </c:pt>
                <c:pt idx="7">
                  <c:v>3217</c:v>
                </c:pt>
                <c:pt idx="8">
                  <c:v>3277</c:v>
                </c:pt>
                <c:pt idx="9">
                  <c:v>3315</c:v>
                </c:pt>
                <c:pt idx="10">
                  <c:v>3376</c:v>
                </c:pt>
                <c:pt idx="11">
                  <c:v>3475</c:v>
                </c:pt>
                <c:pt idx="12">
                  <c:v>3709</c:v>
                </c:pt>
                <c:pt idx="13">
                  <c:v>3793</c:v>
                </c:pt>
                <c:pt idx="14">
                  <c:v>4437</c:v>
                </c:pt>
                <c:pt idx="15">
                  <c:v>4677</c:v>
                </c:pt>
                <c:pt idx="16">
                  <c:v>4845</c:v>
                </c:pt>
                <c:pt idx="17">
                  <c:v>4991</c:v>
                </c:pt>
                <c:pt idx="18">
                  <c:v>5153</c:v>
                </c:pt>
                <c:pt idx="19">
                  <c:v>6368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B-45A6-A2A5-0B4CD28489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402448"/>
        <c:axId val="192138112"/>
      </c:barChart>
      <c:catAx>
        <c:axId val="15402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KZ"/>
          </a:p>
        </c:txPr>
        <c:crossAx val="192138112"/>
        <c:crosses val="autoZero"/>
        <c:auto val="1"/>
        <c:lblAlgn val="ctr"/>
        <c:lblOffset val="100"/>
        <c:noMultiLvlLbl val="0"/>
      </c:catAx>
      <c:valAx>
        <c:axId val="192138112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5402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ru-K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>
                <a:solidFill>
                  <a:schemeClr val="tx1"/>
                </a:solidFill>
              </a:rPr>
              <a:t>По сумме одобренных ДГ</a:t>
            </a:r>
            <a:r>
              <a:rPr lang="en-US" sz="1600" b="1">
                <a:solidFill>
                  <a:schemeClr val="tx1"/>
                </a:solidFill>
              </a:rPr>
              <a:t>, </a:t>
            </a:r>
            <a:r>
              <a:rPr lang="ru-RU" sz="1600" b="1">
                <a:solidFill>
                  <a:schemeClr val="tx1"/>
                </a:solidFill>
              </a:rPr>
              <a:t>млн.тенге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K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Лист1!$C$230</c:f>
              <c:strCache>
                <c:ptCount val="1"/>
                <c:pt idx="0">
                  <c:v>Сумма по полю  Сумма гарантии (тенге)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rgbClr val="00B05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Лист1!$B$231:$B$244</c:f>
              <c:strCache>
                <c:ptCount val="14"/>
                <c:pt idx="0">
                  <c:v>Абайская область</c:v>
                </c:pt>
                <c:pt idx="1">
                  <c:v>ЗКО</c:v>
                </c:pt>
                <c:pt idx="2">
                  <c:v>РФ по области Жетiсу</c:v>
                </c:pt>
                <c:pt idx="3">
                  <c:v>г.Шымкент</c:v>
                </c:pt>
                <c:pt idx="4">
                  <c:v>Атырауская область</c:v>
                </c:pt>
                <c:pt idx="5">
                  <c:v>Карагандинская область</c:v>
                </c:pt>
                <c:pt idx="6">
                  <c:v>Туркестанская область</c:v>
                </c:pt>
                <c:pt idx="7">
                  <c:v>Акмолинская область</c:v>
                </c:pt>
                <c:pt idx="8">
                  <c:v>Мангистауская область </c:v>
                </c:pt>
                <c:pt idx="9">
                  <c:v>Актюбинская область </c:v>
                </c:pt>
                <c:pt idx="10">
                  <c:v>Кызылординская область </c:v>
                </c:pt>
                <c:pt idx="11">
                  <c:v>г.Алматы </c:v>
                </c:pt>
                <c:pt idx="12">
                  <c:v>Алматинская область </c:v>
                </c:pt>
                <c:pt idx="13">
                  <c:v>г.Астана</c:v>
                </c:pt>
              </c:strCache>
            </c:strRef>
          </c:cat>
          <c:val>
            <c:numRef>
              <c:f>Лист1!$C$231:$C$244</c:f>
              <c:numCache>
                <c:formatCode>#,##0</c:formatCode>
                <c:ptCount val="14"/>
                <c:pt idx="0">
                  <c:v>7.9064899999999998</c:v>
                </c:pt>
                <c:pt idx="1">
                  <c:v>22.5</c:v>
                </c:pt>
                <c:pt idx="2">
                  <c:v>28.920843000000001</c:v>
                </c:pt>
                <c:pt idx="3">
                  <c:v>33.9</c:v>
                </c:pt>
                <c:pt idx="4">
                  <c:v>47.966438329999995</c:v>
                </c:pt>
                <c:pt idx="5">
                  <c:v>68</c:v>
                </c:pt>
                <c:pt idx="6">
                  <c:v>92.486493999999993</c:v>
                </c:pt>
                <c:pt idx="7">
                  <c:v>95.864306249999998</c:v>
                </c:pt>
                <c:pt idx="8">
                  <c:v>122.0188</c:v>
                </c:pt>
                <c:pt idx="9">
                  <c:v>203.25649999999999</c:v>
                </c:pt>
                <c:pt idx="10">
                  <c:v>474.58350000000002</c:v>
                </c:pt>
                <c:pt idx="11">
                  <c:v>882.00845700000002</c:v>
                </c:pt>
                <c:pt idx="12">
                  <c:v>1122.174092</c:v>
                </c:pt>
                <c:pt idx="13">
                  <c:v>1147.777047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9B-4098-8522-AE1734131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7008560"/>
        <c:axId val="184660416"/>
      </c:barChart>
      <c:catAx>
        <c:axId val="237008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KZ"/>
          </a:p>
        </c:txPr>
        <c:crossAx val="184660416"/>
        <c:crosses val="autoZero"/>
        <c:auto val="1"/>
        <c:lblAlgn val="ctr"/>
        <c:lblOffset val="100"/>
        <c:noMultiLvlLbl val="0"/>
      </c:catAx>
      <c:valAx>
        <c:axId val="184660416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23700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ru-K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>
                <a:solidFill>
                  <a:schemeClr val="tx1"/>
                </a:solidFill>
              </a:rPr>
              <a:t>По количеству одобренных ДГ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K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Лист1!$C$270</c:f>
              <c:strCache>
                <c:ptCount val="1"/>
                <c:pt idx="0">
                  <c:v>Количество по полю Банк кредитор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rgbClr val="00B05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Лист1!$B$271:$B$277</c:f>
              <c:strCache>
                <c:ptCount val="7"/>
                <c:pt idx="0">
                  <c:v>АО "First Heartland Jusan Bank"</c:v>
                </c:pt>
                <c:pt idx="1">
                  <c:v>АО "ForteLeasing" (ФортеЛизинг)</c:v>
                </c:pt>
                <c:pt idx="2">
                  <c:v>АО "Евразийский банк"</c:v>
                </c:pt>
                <c:pt idx="3">
                  <c:v>АО "ForteBank"</c:v>
                </c:pt>
                <c:pt idx="4">
                  <c:v>АО "Народный Банк Казахстана"</c:v>
                </c:pt>
                <c:pt idx="5">
                  <c:v>АО «Bereke Bank» </c:v>
                </c:pt>
                <c:pt idx="6">
                  <c:v>АО "Банк ЦентрКредит"</c:v>
                </c:pt>
              </c:strCache>
            </c:strRef>
          </c:cat>
          <c:val>
            <c:numRef>
              <c:f>Лист1!$C$271:$C$277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7</c:v>
                </c:pt>
                <c:pt idx="5">
                  <c:v>9</c:v>
                </c:pt>
                <c:pt idx="6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C-4B89-9DCD-D8B7D2B1B4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7002160"/>
        <c:axId val="184644608"/>
      </c:barChart>
      <c:catAx>
        <c:axId val="237002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KZ"/>
          </a:p>
        </c:txPr>
        <c:crossAx val="184644608"/>
        <c:crosses val="autoZero"/>
        <c:auto val="1"/>
        <c:lblAlgn val="ctr"/>
        <c:lblOffset val="100"/>
        <c:noMultiLvlLbl val="0"/>
      </c:catAx>
      <c:valAx>
        <c:axId val="1846446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700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ru-K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>
                <a:solidFill>
                  <a:schemeClr val="tx1"/>
                </a:solidFill>
              </a:rPr>
              <a:t>По сумме одобренных ДГ</a:t>
            </a:r>
            <a:r>
              <a:rPr lang="en-US" sz="1600" b="1">
                <a:solidFill>
                  <a:schemeClr val="tx1"/>
                </a:solidFill>
              </a:rPr>
              <a:t>, </a:t>
            </a:r>
            <a:r>
              <a:rPr lang="ru-RU" sz="1600" b="1">
                <a:solidFill>
                  <a:schemeClr val="tx1"/>
                </a:solidFill>
              </a:rPr>
              <a:t>млн.тенге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K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Лист1!$C$287</c:f>
              <c:strCache>
                <c:ptCount val="1"/>
                <c:pt idx="0">
                  <c:v>Сумма по полю  Сумма гарантии (тенге)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rgbClr val="00B05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Лист1!$B$288:$B$294</c:f>
              <c:strCache>
                <c:ptCount val="7"/>
                <c:pt idx="0">
                  <c:v>АО "First Heartland Jusan Bank"</c:v>
                </c:pt>
                <c:pt idx="1">
                  <c:v>АО "Евразийский банк"</c:v>
                </c:pt>
                <c:pt idx="2">
                  <c:v>АО "ForteBank"</c:v>
                </c:pt>
                <c:pt idx="3">
                  <c:v>АО "ForteLeasing" (ФортеЛизинг)</c:v>
                </c:pt>
                <c:pt idx="4">
                  <c:v>АО "Народный Банк Казахстана"</c:v>
                </c:pt>
                <c:pt idx="5">
                  <c:v>АО «Bereke Bank» </c:v>
                </c:pt>
                <c:pt idx="6">
                  <c:v>АО "Банк ЦентрКредит"</c:v>
                </c:pt>
              </c:strCache>
            </c:strRef>
          </c:cat>
          <c:val>
            <c:numRef>
              <c:f>Лист1!$C$288:$C$294</c:f>
              <c:numCache>
                <c:formatCode>#,##0</c:formatCode>
                <c:ptCount val="7"/>
                <c:pt idx="0">
                  <c:v>41</c:v>
                </c:pt>
                <c:pt idx="1">
                  <c:v>44.2</c:v>
                </c:pt>
                <c:pt idx="2">
                  <c:v>101.125871</c:v>
                </c:pt>
                <c:pt idx="3">
                  <c:v>150</c:v>
                </c:pt>
                <c:pt idx="4">
                  <c:v>1043.1355100000001</c:v>
                </c:pt>
                <c:pt idx="5">
                  <c:v>1218.1592989999999</c:v>
                </c:pt>
                <c:pt idx="6">
                  <c:v>1751.7422875799998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24-4543-859C-E267334D9B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7010560"/>
        <c:axId val="184644192"/>
      </c:barChart>
      <c:catAx>
        <c:axId val="237010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KZ"/>
          </a:p>
        </c:txPr>
        <c:crossAx val="184644192"/>
        <c:crosses val="autoZero"/>
        <c:auto val="1"/>
        <c:lblAlgn val="ctr"/>
        <c:lblOffset val="100"/>
        <c:noMultiLvlLbl val="0"/>
      </c:catAx>
      <c:valAx>
        <c:axId val="184644192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23701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ru-K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343818262074861"/>
          <c:y val="0.12010334392378338"/>
          <c:w val="0.83656181737925139"/>
          <c:h val="0.6355504528024295"/>
        </c:manualLayout>
      </c:layout>
      <c:pie3DChart>
        <c:varyColors val="1"/>
        <c:ser>
          <c:idx val="0"/>
          <c:order val="0"/>
          <c:tx>
            <c:strRef>
              <c:f>отрасли!$L$4</c:f>
              <c:strCache>
                <c:ptCount val="1"/>
                <c:pt idx="0">
                  <c:v> Доля, % 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490-491E-B313-8E8BCB7B54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490-491E-B313-8E8BCB7B54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490-491E-B313-8E8BCB7B54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490-491E-B313-8E8BCB7B54C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490-491E-B313-8E8BCB7B54C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490-491E-B313-8E8BCB7B54C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6490-491E-B313-8E8BCB7B54C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6490-491E-B313-8E8BCB7B54C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6490-491E-B313-8E8BCB7B54C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6490-491E-B313-8E8BCB7B54C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6490-491E-B313-8E8BCB7B54CA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6490-491E-B313-8E8BCB7B54CA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6490-491E-B313-8E8BCB7B54CA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6490-491E-B313-8E8BCB7B54CA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6490-491E-B313-8E8BCB7B54CA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6490-491E-B313-8E8BCB7B54CA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6490-491E-B313-8E8BCB7B54C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FF000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отрасли!$K$5:$K$21</c:f>
              <c:strCache>
                <c:ptCount val="17"/>
                <c:pt idx="0">
                  <c:v>A-Сельское, лесное и рыбное хозяйство</c:v>
                </c:pt>
                <c:pt idx="1">
                  <c:v>B-Горнодобывающая промышленность и разработка карьеров</c:v>
                </c:pt>
                <c:pt idx="2">
                  <c:v>C-Обрабатывающая промышленность</c:v>
                </c:pt>
                <c:pt idx="3">
                  <c:v>D-Снабжение электроэнергией, газом, паром, горячей водой и  кондиционированным воздухом</c:v>
                </c:pt>
                <c:pt idx="4">
                  <c:v>E-Водоснабжение; сбор, обработка и удаление отходов, деятельность по ликвидации загрязнений</c:v>
                </c:pt>
                <c:pt idx="5">
                  <c:v>F-Строительство</c:v>
                </c:pt>
                <c:pt idx="6">
                  <c:v>G-Оптовая и розничная торговля; ремонт автомобилей и мотоциклов</c:v>
                </c:pt>
                <c:pt idx="7">
                  <c:v>H-Транспорт и складирование</c:v>
                </c:pt>
                <c:pt idx="8">
                  <c:v>I-Предоставление услуг по проживанию и питанию</c:v>
                </c:pt>
                <c:pt idx="9">
                  <c:v>J-Информация и связь</c:v>
                </c:pt>
                <c:pt idx="10">
                  <c:v>L-Операции с недвижимым имуществом</c:v>
                </c:pt>
                <c:pt idx="11">
                  <c:v>M-Профессиональная, научная и техническая деятельность</c:v>
                </c:pt>
                <c:pt idx="12">
                  <c:v>N-Деятельность в области административного и вспомогательного обслуживания</c:v>
                </c:pt>
                <c:pt idx="13">
                  <c:v>P-Образование</c:v>
                </c:pt>
                <c:pt idx="14">
                  <c:v>Q-Здравоохранение и социальное обслуживание населения</c:v>
                </c:pt>
                <c:pt idx="15">
                  <c:v>R-Искусство, развлечения и отдых</c:v>
                </c:pt>
                <c:pt idx="16">
                  <c:v>S-Предоставление прочих видов услуг</c:v>
                </c:pt>
              </c:strCache>
            </c:strRef>
          </c:cat>
          <c:val>
            <c:numRef>
              <c:f>отрасли!$L$5:$L$21</c:f>
              <c:numCache>
                <c:formatCode>0%</c:formatCode>
                <c:ptCount val="17"/>
                <c:pt idx="0">
                  <c:v>3.8765621015047179E-2</c:v>
                </c:pt>
                <c:pt idx="1">
                  <c:v>1.7852588625350675E-3</c:v>
                </c:pt>
                <c:pt idx="2">
                  <c:v>0.1971435858199439</c:v>
                </c:pt>
                <c:pt idx="3">
                  <c:v>7.6511094108645751E-4</c:v>
                </c:pt>
                <c:pt idx="4">
                  <c:v>3.8255547054322878E-3</c:v>
                </c:pt>
                <c:pt idx="5">
                  <c:v>3.9275694975771484E-2</c:v>
                </c:pt>
                <c:pt idx="6">
                  <c:v>0.24904361132364192</c:v>
                </c:pt>
                <c:pt idx="7">
                  <c:v>0.21984187707217548</c:v>
                </c:pt>
                <c:pt idx="8">
                  <c:v>5.6235654169854626E-2</c:v>
                </c:pt>
                <c:pt idx="9">
                  <c:v>1.02014792144861E-2</c:v>
                </c:pt>
                <c:pt idx="10">
                  <c:v>1.7214996174445295E-2</c:v>
                </c:pt>
                <c:pt idx="11">
                  <c:v>1.0456516194848253E-2</c:v>
                </c:pt>
                <c:pt idx="12">
                  <c:v>3.5067584799795971E-2</c:v>
                </c:pt>
                <c:pt idx="13">
                  <c:v>4.2846212700841622E-2</c:v>
                </c:pt>
                <c:pt idx="14">
                  <c:v>2.7161438408569244E-2</c:v>
                </c:pt>
                <c:pt idx="15">
                  <c:v>1.6577403723539913E-2</c:v>
                </c:pt>
                <c:pt idx="16">
                  <c:v>3.3792399897985208E-2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6490-491E-B313-8E8BCB7B54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"/>
          <c:w val="0.29411743063178558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ru-K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/>
                </a:solidFill>
              </a:rPr>
              <a:t>По сумме подписанных ДГ</a:t>
            </a:r>
            <a:r>
              <a:rPr lang="en-US" sz="1600" b="1" dirty="0">
                <a:solidFill>
                  <a:schemeClr val="tx1"/>
                </a:solidFill>
              </a:rPr>
              <a:t>, </a:t>
            </a:r>
            <a:r>
              <a:rPr lang="ru-RU" sz="1600" b="1" dirty="0">
                <a:solidFill>
                  <a:schemeClr val="tx1"/>
                </a:solidFill>
              </a:rPr>
              <a:t>млрд. тенге</a:t>
            </a:r>
          </a:p>
        </c:rich>
      </c:tx>
      <c:layout>
        <c:manualLayout>
          <c:xMode val="edge"/>
          <c:yMode val="edge"/>
          <c:x val="0.17940257217933442"/>
          <c:y val="5.06421585203238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K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Лист1!$C$27</c:f>
              <c:strCache>
                <c:ptCount val="1"/>
                <c:pt idx="0">
                  <c:v>Общая сумма гарантий, тенге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rgbClr val="00B05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Лист1!$B$28:$B$47</c:f>
              <c:strCache>
                <c:ptCount val="20"/>
                <c:pt idx="0">
                  <c:v>РФ по области Улытау</c:v>
                </c:pt>
                <c:pt idx="1">
                  <c:v>РФ по области Абай</c:v>
                </c:pt>
                <c:pt idx="2">
                  <c:v>РФ по области Жетiсу</c:v>
                </c:pt>
                <c:pt idx="3">
                  <c:v>Туркестанская область </c:v>
                </c:pt>
                <c:pt idx="4">
                  <c:v>Акмолинская область</c:v>
                </c:pt>
                <c:pt idx="5">
                  <c:v>СКО</c:v>
                </c:pt>
                <c:pt idx="6">
                  <c:v>г.Шымкент</c:v>
                </c:pt>
                <c:pt idx="7">
                  <c:v>ЗКО</c:v>
                </c:pt>
                <c:pt idx="8">
                  <c:v>Костанайская область</c:v>
                </c:pt>
                <c:pt idx="9">
                  <c:v>ВКО</c:v>
                </c:pt>
                <c:pt idx="10">
                  <c:v>Атырауская область</c:v>
                </c:pt>
                <c:pt idx="11">
                  <c:v>Кызылординская область</c:v>
                </c:pt>
                <c:pt idx="12">
                  <c:v>Карагандинская область</c:v>
                </c:pt>
                <c:pt idx="13">
                  <c:v>Жамбылская область</c:v>
                </c:pt>
                <c:pt idx="14">
                  <c:v>Мангистауская область</c:v>
                </c:pt>
                <c:pt idx="15">
                  <c:v>Алматинская область</c:v>
                </c:pt>
                <c:pt idx="16">
                  <c:v>Павлодарская область</c:v>
                </c:pt>
                <c:pt idx="17">
                  <c:v>Актюбинская область</c:v>
                </c:pt>
                <c:pt idx="18">
                  <c:v>г.Алматы</c:v>
                </c:pt>
                <c:pt idx="19">
                  <c:v>г.Астана</c:v>
                </c:pt>
              </c:strCache>
            </c:strRef>
          </c:cat>
          <c:val>
            <c:numRef>
              <c:f>Лист1!$C$28:$C$47</c:f>
              <c:numCache>
                <c:formatCode>0.0</c:formatCode>
                <c:ptCount val="20"/>
                <c:pt idx="0">
                  <c:v>7.2024790227899995</c:v>
                </c:pt>
                <c:pt idx="1">
                  <c:v>11.14727226069</c:v>
                </c:pt>
                <c:pt idx="2">
                  <c:v>11.40607989702</c:v>
                </c:pt>
                <c:pt idx="3">
                  <c:v>29.59094065711</c:v>
                </c:pt>
                <c:pt idx="4">
                  <c:v>30.574986344430002</c:v>
                </c:pt>
                <c:pt idx="5">
                  <c:v>32.34767884443</c:v>
                </c:pt>
                <c:pt idx="6">
                  <c:v>36.002959595440004</c:v>
                </c:pt>
                <c:pt idx="7">
                  <c:v>37.320472754560001</c:v>
                </c:pt>
                <c:pt idx="8">
                  <c:v>38.882604829160002</c:v>
                </c:pt>
                <c:pt idx="9">
                  <c:v>41.609634906320011</c:v>
                </c:pt>
                <c:pt idx="10">
                  <c:v>41.642033356580001</c:v>
                </c:pt>
                <c:pt idx="11">
                  <c:v>43.798532854599998</c:v>
                </c:pt>
                <c:pt idx="12">
                  <c:v>44.753117280440001</c:v>
                </c:pt>
                <c:pt idx="13">
                  <c:v>46.475908681569997</c:v>
                </c:pt>
                <c:pt idx="14">
                  <c:v>48.334925809489995</c:v>
                </c:pt>
                <c:pt idx="15">
                  <c:v>49.48470251965</c:v>
                </c:pt>
                <c:pt idx="16">
                  <c:v>52.683947334359999</c:v>
                </c:pt>
                <c:pt idx="17">
                  <c:v>68.773832640729992</c:v>
                </c:pt>
                <c:pt idx="18">
                  <c:v>75.540918543629999</c:v>
                </c:pt>
                <c:pt idx="19">
                  <c:v>80.412849504630003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0C-4D02-A2F0-9B6A92376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4677280"/>
        <c:axId val="184629216"/>
      </c:barChart>
      <c:catAx>
        <c:axId val="234677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KZ"/>
          </a:p>
        </c:txPr>
        <c:crossAx val="184629216"/>
        <c:crosses val="autoZero"/>
        <c:auto val="1"/>
        <c:lblAlgn val="ctr"/>
        <c:lblOffset val="100"/>
        <c:noMultiLvlLbl val="0"/>
      </c:catAx>
      <c:valAx>
        <c:axId val="184629216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34677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ru-K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/>
                </a:solidFill>
              </a:rPr>
              <a:t>По количеству подписанных ДГ</a:t>
            </a:r>
          </a:p>
        </c:rich>
      </c:tx>
      <c:layout>
        <c:manualLayout>
          <c:xMode val="edge"/>
          <c:yMode val="edge"/>
          <c:x val="0.22616661057904092"/>
          <c:y val="3.7445455428401031E-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K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Лист1!$C$53</c:f>
              <c:strCache>
                <c:ptCount val="1"/>
                <c:pt idx="0">
                  <c:v>Количество  проектов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rgbClr val="00B05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Лист1!$B$54:$B$80</c:f>
              <c:strCache>
                <c:ptCount val="27"/>
                <c:pt idx="0">
                  <c:v>ТОО Center Leasing</c:v>
                </c:pt>
                <c:pt idx="1">
                  <c:v>КАЗАХСТАН-ЗИРААТ ИНТЕРНЕШНЛ БАНК</c:v>
                </c:pt>
                <c:pt idx="2">
                  <c:v>Исламский Банк AlHilal</c:v>
                </c:pt>
                <c:pt idx="3">
                  <c:v>АО «Tengri Bank»</c:v>
                </c:pt>
                <c:pt idx="4">
                  <c:v>АО "Казинвестбанк"</c:v>
                </c:pt>
                <c:pt idx="5">
                  <c:v>АО "Эксимбанк"</c:v>
                </c:pt>
                <c:pt idx="6">
                  <c:v>МФО РИЦ Кызылорда</c:v>
                </c:pt>
                <c:pt idx="7">
                  <c:v>АО "Qazaq Banki"</c:v>
                </c:pt>
                <c:pt idx="8">
                  <c:v>АО " Банк Астана-Финанс"</c:v>
                </c:pt>
                <c:pt idx="9">
                  <c:v>АО "Capital Bank Kazakhstan"</c:v>
                </c:pt>
                <c:pt idx="10">
                  <c:v>АО «Шинхан Банк Казахстан»</c:v>
                </c:pt>
                <c:pt idx="11">
                  <c:v>АО  "Delta Bank"</c:v>
                </c:pt>
                <c:pt idx="12">
                  <c:v>АО "AsiaCredit Bank</c:v>
                </c:pt>
                <c:pt idx="13">
                  <c:v>АО "Казкоммерцбанк"</c:v>
                </c:pt>
                <c:pt idx="14">
                  <c:v>АО "Банк Kassa Nova"</c:v>
                </c:pt>
                <c:pt idx="15">
                  <c:v>АО "Bank RBK"</c:v>
                </c:pt>
                <c:pt idx="16">
                  <c:v>ДБ АО "Банк ВТБ Казахстан"</c:v>
                </c:pt>
                <c:pt idx="17">
                  <c:v>АО "АТФБанк"</c:v>
                </c:pt>
                <c:pt idx="18">
                  <c:v>АО "Нурбанк"</c:v>
                </c:pt>
                <c:pt idx="19">
                  <c:v>АО ДБ "Альфа Банк"</c:v>
                </c:pt>
                <c:pt idx="20">
                  <c:v>АО "Банк Фридом Финанс Казахстан"</c:v>
                </c:pt>
                <c:pt idx="21">
                  <c:v>АО "Евразийский банк"</c:v>
                </c:pt>
                <c:pt idx="22">
                  <c:v>АО "ForteBank"</c:v>
                </c:pt>
                <c:pt idx="23">
                  <c:v>First Heartland Jysan Bank</c:v>
                </c:pt>
                <c:pt idx="24">
                  <c:v>АО «Bereke Bank» </c:v>
                </c:pt>
                <c:pt idx="25">
                  <c:v>АО "Народный Банк Казахстана"</c:v>
                </c:pt>
                <c:pt idx="26">
                  <c:v>АО "Банк ЦентрКредит"</c:v>
                </c:pt>
              </c:strCache>
            </c:strRef>
          </c:cat>
          <c:val>
            <c:numRef>
              <c:f>Лист1!$C$54:$C$80</c:f>
              <c:numCache>
                <c:formatCode>#,##0</c:formatCode>
                <c:ptCount val="27"/>
                <c:pt idx="0">
                  <c:v>1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27</c:v>
                </c:pt>
                <c:pt idx="8">
                  <c:v>34</c:v>
                </c:pt>
                <c:pt idx="9">
                  <c:v>39</c:v>
                </c:pt>
                <c:pt idx="10">
                  <c:v>57</c:v>
                </c:pt>
                <c:pt idx="11">
                  <c:v>75</c:v>
                </c:pt>
                <c:pt idx="12">
                  <c:v>82</c:v>
                </c:pt>
                <c:pt idx="13">
                  <c:v>117</c:v>
                </c:pt>
                <c:pt idx="14">
                  <c:v>196</c:v>
                </c:pt>
                <c:pt idx="15">
                  <c:v>222</c:v>
                </c:pt>
                <c:pt idx="16">
                  <c:v>416</c:v>
                </c:pt>
                <c:pt idx="17">
                  <c:v>492</c:v>
                </c:pt>
                <c:pt idx="18">
                  <c:v>1090</c:v>
                </c:pt>
                <c:pt idx="19">
                  <c:v>1102</c:v>
                </c:pt>
                <c:pt idx="20">
                  <c:v>1329</c:v>
                </c:pt>
                <c:pt idx="21">
                  <c:v>1456</c:v>
                </c:pt>
                <c:pt idx="22">
                  <c:v>2509</c:v>
                </c:pt>
                <c:pt idx="23">
                  <c:v>3242</c:v>
                </c:pt>
                <c:pt idx="24">
                  <c:v>8606</c:v>
                </c:pt>
                <c:pt idx="25">
                  <c:v>20890</c:v>
                </c:pt>
                <c:pt idx="26">
                  <c:v>24542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7F-42E4-A80C-D59DD42AA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4653680"/>
        <c:axId val="184650848"/>
      </c:barChart>
      <c:catAx>
        <c:axId val="234653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KZ"/>
          </a:p>
        </c:txPr>
        <c:crossAx val="184650848"/>
        <c:crosses val="autoZero"/>
        <c:auto val="1"/>
        <c:lblAlgn val="ctr"/>
        <c:lblOffset val="100"/>
        <c:noMultiLvlLbl val="0"/>
      </c:catAx>
      <c:valAx>
        <c:axId val="184650848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234653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ru-K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 i="0" baseline="0" dirty="0">
                <a:effectLst/>
              </a:rPr>
              <a:t>По сумме подписанных ДГ</a:t>
            </a:r>
            <a:r>
              <a:rPr lang="en-US" sz="1600" b="1" i="0" baseline="0" dirty="0">
                <a:effectLst/>
              </a:rPr>
              <a:t>, </a:t>
            </a:r>
            <a:r>
              <a:rPr lang="ru-RU" sz="1600" b="1" i="0" baseline="0" dirty="0">
                <a:effectLst/>
              </a:rPr>
              <a:t>млрд. тенге</a:t>
            </a:r>
            <a:endParaRPr lang="ru-RU" sz="1600" dirty="0">
              <a:effectLst/>
            </a:endParaRPr>
          </a:p>
        </c:rich>
      </c:tx>
      <c:layout>
        <c:manualLayout>
          <c:xMode val="edge"/>
          <c:yMode val="edge"/>
          <c:x val="0.190076314048233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KZ"/>
        </a:p>
      </c:txPr>
    </c:title>
    <c:autoTitleDeleted val="0"/>
    <c:plotArea>
      <c:layout>
        <c:manualLayout>
          <c:layoutTarget val="inner"/>
          <c:xMode val="edge"/>
          <c:yMode val="edge"/>
          <c:x val="0.48656665322177028"/>
          <c:y val="0.10998454600111636"/>
          <c:w val="0.50841865709374257"/>
          <c:h val="0.868218940465309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Лист1!$C$86</c:f>
              <c:strCache>
                <c:ptCount val="1"/>
                <c:pt idx="0">
                  <c:v>Общая сумма гарантий, тенге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rgbClr val="00B05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Лист1!$B$87:$B$113</c:f>
              <c:strCache>
                <c:ptCount val="27"/>
                <c:pt idx="0">
                  <c:v>КАЗАХСТАН-ЗИРААТ ИНТЕРНЕШНЛ БАНК</c:v>
                </c:pt>
                <c:pt idx="1">
                  <c:v>АО "Эксимбанк"</c:v>
                </c:pt>
                <c:pt idx="2">
                  <c:v>МФО РИЦ Кызылорда</c:v>
                </c:pt>
                <c:pt idx="3">
                  <c:v>ТОО Center Leasing</c:v>
                </c:pt>
                <c:pt idx="4">
                  <c:v>АО «Tengri Bank»</c:v>
                </c:pt>
                <c:pt idx="5">
                  <c:v>АО " Банк Астана-Финанс"</c:v>
                </c:pt>
                <c:pt idx="6">
                  <c:v>АО "Казинвестбанк"</c:v>
                </c:pt>
                <c:pt idx="7">
                  <c:v>АО "Capital Bank Kazakhstan"</c:v>
                </c:pt>
                <c:pt idx="8">
                  <c:v>АО "Qazaq Banki"</c:v>
                </c:pt>
                <c:pt idx="9">
                  <c:v>АО "AsiaCredit Bank</c:v>
                </c:pt>
                <c:pt idx="10">
                  <c:v>АО «Шинхан Банк Казахстан»</c:v>
                </c:pt>
                <c:pt idx="11">
                  <c:v>АО  "Delta Bank"</c:v>
                </c:pt>
                <c:pt idx="12">
                  <c:v>Исламский Банк AlHilal</c:v>
                </c:pt>
                <c:pt idx="13">
                  <c:v>АО "Банк Kassa Nova"</c:v>
                </c:pt>
                <c:pt idx="14">
                  <c:v>АО "Казкоммерцбанк"</c:v>
                </c:pt>
                <c:pt idx="15">
                  <c:v>ДБ АО "Банк ВТБ Казахстан"</c:v>
                </c:pt>
                <c:pt idx="16">
                  <c:v>АО "АТФБанк"</c:v>
                </c:pt>
                <c:pt idx="17">
                  <c:v>АО "Bank RBK"</c:v>
                </c:pt>
                <c:pt idx="18">
                  <c:v>АО "Банк Фридом Финанс Казахстан"</c:v>
                </c:pt>
                <c:pt idx="19">
                  <c:v>АО ДБ "Альфа Банк"</c:v>
                </c:pt>
                <c:pt idx="20">
                  <c:v>АО "Евразийский банк"</c:v>
                </c:pt>
                <c:pt idx="21">
                  <c:v>АО "Нурбанк"</c:v>
                </c:pt>
                <c:pt idx="22">
                  <c:v>АО "ForteBank"</c:v>
                </c:pt>
                <c:pt idx="23">
                  <c:v>First Heartland Jysan Bank</c:v>
                </c:pt>
                <c:pt idx="24">
                  <c:v>АО «Bereke Bank» </c:v>
                </c:pt>
                <c:pt idx="25">
                  <c:v>АО "Народный Банк Казахстана"</c:v>
                </c:pt>
                <c:pt idx="26">
                  <c:v>АО "Банк ЦентрКредит"</c:v>
                </c:pt>
              </c:strCache>
            </c:strRef>
          </c:cat>
          <c:val>
            <c:numRef>
              <c:f>Лист1!$C$87:$C$113</c:f>
              <c:numCache>
                <c:formatCode>#,##0.0</c:formatCode>
                <c:ptCount val="27"/>
                <c:pt idx="0">
                  <c:v>9.3660570999999998E-2</c:v>
                </c:pt>
                <c:pt idx="1">
                  <c:v>0.14294999999999999</c:v>
                </c:pt>
                <c:pt idx="2">
                  <c:v>0.14535000000000001</c:v>
                </c:pt>
                <c:pt idx="3">
                  <c:v>0.245</c:v>
                </c:pt>
                <c:pt idx="4">
                  <c:v>0.26639878</c:v>
                </c:pt>
                <c:pt idx="5">
                  <c:v>0.317592335</c:v>
                </c:pt>
                <c:pt idx="6">
                  <c:v>0.36161015000000002</c:v>
                </c:pt>
                <c:pt idx="7">
                  <c:v>0.50544466600000004</c:v>
                </c:pt>
                <c:pt idx="8">
                  <c:v>0.85046500000000003</c:v>
                </c:pt>
                <c:pt idx="9">
                  <c:v>0.88888928</c:v>
                </c:pt>
                <c:pt idx="10">
                  <c:v>0.97549950100000005</c:v>
                </c:pt>
                <c:pt idx="11">
                  <c:v>1.098040583</c:v>
                </c:pt>
                <c:pt idx="12">
                  <c:v>1.3294649999999999</c:v>
                </c:pt>
                <c:pt idx="13">
                  <c:v>2.2548577339999998</c:v>
                </c:pt>
                <c:pt idx="14">
                  <c:v>4.0745750809999999</c:v>
                </c:pt>
                <c:pt idx="15">
                  <c:v>6.4644956558999995</c:v>
                </c:pt>
                <c:pt idx="16">
                  <c:v>7.6675927003800002</c:v>
                </c:pt>
                <c:pt idx="17">
                  <c:v>10.77441636018</c:v>
                </c:pt>
                <c:pt idx="18">
                  <c:v>15.51740693</c:v>
                </c:pt>
                <c:pt idx="19">
                  <c:v>17.587575319140001</c:v>
                </c:pt>
                <c:pt idx="20">
                  <c:v>22.308762541489997</c:v>
                </c:pt>
                <c:pt idx="21">
                  <c:v>25.988676494470003</c:v>
                </c:pt>
                <c:pt idx="22">
                  <c:v>52.288736444530002</c:v>
                </c:pt>
                <c:pt idx="23">
                  <c:v>73.392541984999994</c:v>
                </c:pt>
                <c:pt idx="24">
                  <c:v>103.25016226194001</c:v>
                </c:pt>
                <c:pt idx="25">
                  <c:v>213.81459739778998</c:v>
                </c:pt>
                <c:pt idx="26">
                  <c:v>265.38111486580999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B4-4FC2-A681-D559B990CD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900400"/>
        <c:axId val="184642112"/>
      </c:barChart>
      <c:catAx>
        <c:axId val="19900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KZ"/>
          </a:p>
        </c:txPr>
        <c:crossAx val="184642112"/>
        <c:crosses val="autoZero"/>
        <c:auto val="1"/>
        <c:lblAlgn val="ctr"/>
        <c:lblOffset val="100"/>
        <c:noMultiLvlLbl val="0"/>
      </c:catAx>
      <c:valAx>
        <c:axId val="184642112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extTo"/>
        <c:crossAx val="19900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ru-K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/>
                </a:solidFill>
              </a:rPr>
              <a:t>По количеству подписанных ДГ</a:t>
            </a:r>
          </a:p>
        </c:rich>
      </c:tx>
      <c:layout>
        <c:manualLayout>
          <c:xMode val="edge"/>
          <c:yMode val="edge"/>
          <c:x val="0.2079769810777784"/>
          <c:y val="1.75323209026088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K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Лист1!$C$121</c:f>
              <c:strCache>
                <c:ptCount val="1"/>
                <c:pt idx="0">
                  <c:v>Кол-во подписанных гарантий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rgbClr val="00B05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Лист1!$B$122:$B$141</c:f>
              <c:strCache>
                <c:ptCount val="20"/>
                <c:pt idx="0">
                  <c:v>РФ по области Улытау</c:v>
                </c:pt>
                <c:pt idx="1">
                  <c:v>СКО</c:v>
                </c:pt>
                <c:pt idx="2">
                  <c:v>РФ по области Абай</c:v>
                </c:pt>
                <c:pt idx="3">
                  <c:v>РФ по области Жетiсу</c:v>
                </c:pt>
                <c:pt idx="4">
                  <c:v>Акмолинская область</c:v>
                </c:pt>
                <c:pt idx="5">
                  <c:v>Туркестанская область </c:v>
                </c:pt>
                <c:pt idx="6">
                  <c:v>ВКО</c:v>
                </c:pt>
                <c:pt idx="7">
                  <c:v>Алматинская область</c:v>
                </c:pt>
                <c:pt idx="8">
                  <c:v>ЗКО</c:v>
                </c:pt>
                <c:pt idx="9">
                  <c:v>Костанайская область</c:v>
                </c:pt>
                <c:pt idx="10">
                  <c:v>Атырауская область</c:v>
                </c:pt>
                <c:pt idx="11">
                  <c:v>Павлодарская область</c:v>
                </c:pt>
                <c:pt idx="12">
                  <c:v>Карагандинская область</c:v>
                </c:pt>
                <c:pt idx="13">
                  <c:v>г.Шымкент</c:v>
                </c:pt>
                <c:pt idx="14">
                  <c:v>Мангистауская область</c:v>
                </c:pt>
                <c:pt idx="15">
                  <c:v>Актюбинская область</c:v>
                </c:pt>
                <c:pt idx="16">
                  <c:v>Жамбылская область</c:v>
                </c:pt>
                <c:pt idx="17">
                  <c:v>Кызылординская область</c:v>
                </c:pt>
                <c:pt idx="18">
                  <c:v>г.Астана</c:v>
                </c:pt>
                <c:pt idx="19">
                  <c:v>г.Алматы</c:v>
                </c:pt>
              </c:strCache>
            </c:strRef>
          </c:cat>
          <c:val>
            <c:numRef>
              <c:f>Лист1!$C$122:$C$141</c:f>
              <c:numCache>
                <c:formatCode>General</c:formatCode>
                <c:ptCount val="20"/>
                <c:pt idx="0">
                  <c:v>149</c:v>
                </c:pt>
                <c:pt idx="1">
                  <c:v>213</c:v>
                </c:pt>
                <c:pt idx="2">
                  <c:v>231</c:v>
                </c:pt>
                <c:pt idx="3">
                  <c:v>237</c:v>
                </c:pt>
                <c:pt idx="4">
                  <c:v>244</c:v>
                </c:pt>
                <c:pt idx="5">
                  <c:v>275</c:v>
                </c:pt>
                <c:pt idx="6">
                  <c:v>276</c:v>
                </c:pt>
                <c:pt idx="7">
                  <c:v>306</c:v>
                </c:pt>
                <c:pt idx="8">
                  <c:v>310</c:v>
                </c:pt>
                <c:pt idx="9">
                  <c:v>342</c:v>
                </c:pt>
                <c:pt idx="10">
                  <c:v>370</c:v>
                </c:pt>
                <c:pt idx="11">
                  <c:v>379</c:v>
                </c:pt>
                <c:pt idx="12">
                  <c:v>380</c:v>
                </c:pt>
                <c:pt idx="13">
                  <c:v>473</c:v>
                </c:pt>
                <c:pt idx="14">
                  <c:v>523</c:v>
                </c:pt>
                <c:pt idx="15">
                  <c:v>556</c:v>
                </c:pt>
                <c:pt idx="16">
                  <c:v>573</c:v>
                </c:pt>
                <c:pt idx="17">
                  <c:v>621</c:v>
                </c:pt>
                <c:pt idx="18">
                  <c:v>682</c:v>
                </c:pt>
                <c:pt idx="19">
                  <c:v>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FC-4946-9111-47293E3D76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82681296"/>
        <c:axId val="184638368"/>
      </c:barChart>
      <c:catAx>
        <c:axId val="1882681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KZ"/>
          </a:p>
        </c:txPr>
        <c:crossAx val="184638368"/>
        <c:crosses val="autoZero"/>
        <c:auto val="1"/>
        <c:lblAlgn val="ctr"/>
        <c:lblOffset val="100"/>
        <c:noMultiLvlLbl val="0"/>
      </c:catAx>
      <c:valAx>
        <c:axId val="184638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82681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ru-K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>
                <a:solidFill>
                  <a:schemeClr val="tx1"/>
                </a:solidFill>
              </a:rPr>
              <a:t>По сумме подписанных ДГ</a:t>
            </a:r>
            <a:r>
              <a:rPr lang="en-US" sz="1600" b="1">
                <a:solidFill>
                  <a:schemeClr val="tx1"/>
                </a:solidFill>
              </a:rPr>
              <a:t>, </a:t>
            </a:r>
            <a:r>
              <a:rPr lang="ru-RU" sz="1600" b="1">
                <a:solidFill>
                  <a:schemeClr val="tx1"/>
                </a:solidFill>
              </a:rPr>
              <a:t>млрд.тенге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K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Лист1!$C$147</c:f>
              <c:strCache>
                <c:ptCount val="1"/>
                <c:pt idx="0">
                  <c:v>Общая сумма гарантий, тенге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rgbClr val="00B05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Лист1!$B$148:$B$167</c:f>
              <c:strCache>
                <c:ptCount val="20"/>
                <c:pt idx="0">
                  <c:v>РФ по области Улытау</c:v>
                </c:pt>
                <c:pt idx="1">
                  <c:v>РФ по области Абай</c:v>
                </c:pt>
                <c:pt idx="2">
                  <c:v>СКО</c:v>
                </c:pt>
                <c:pt idx="3">
                  <c:v>РФ по области Жетiсу</c:v>
                </c:pt>
                <c:pt idx="4">
                  <c:v>Акмолинская область</c:v>
                </c:pt>
                <c:pt idx="5">
                  <c:v>ВКО</c:v>
                </c:pt>
                <c:pt idx="6">
                  <c:v>ЗКО</c:v>
                </c:pt>
                <c:pt idx="7">
                  <c:v>Туркестанская область </c:v>
                </c:pt>
                <c:pt idx="8">
                  <c:v>Атырауская область</c:v>
                </c:pt>
                <c:pt idx="9">
                  <c:v>Костанайская область</c:v>
                </c:pt>
                <c:pt idx="10">
                  <c:v>Карагандинская область</c:v>
                </c:pt>
                <c:pt idx="11">
                  <c:v>Мангистауская область</c:v>
                </c:pt>
                <c:pt idx="12">
                  <c:v>Жамбылская область</c:v>
                </c:pt>
                <c:pt idx="13">
                  <c:v>г.Шымкент</c:v>
                </c:pt>
                <c:pt idx="14">
                  <c:v>Актюбинская область</c:v>
                </c:pt>
                <c:pt idx="15">
                  <c:v>Кызылординская область</c:v>
                </c:pt>
                <c:pt idx="16">
                  <c:v>Павлодарская область</c:v>
                </c:pt>
                <c:pt idx="17">
                  <c:v>Алматинская область</c:v>
                </c:pt>
                <c:pt idx="18">
                  <c:v>г.Астана</c:v>
                </c:pt>
                <c:pt idx="19">
                  <c:v>г.Алматы</c:v>
                </c:pt>
              </c:strCache>
            </c:strRef>
          </c:cat>
          <c:val>
            <c:numRef>
              <c:f>Лист1!$C$148:$C$167</c:f>
              <c:numCache>
                <c:formatCode>#,##0.0</c:formatCode>
                <c:ptCount val="20"/>
                <c:pt idx="0">
                  <c:v>2.3037942302899999</c:v>
                </c:pt>
                <c:pt idx="1">
                  <c:v>3.7385292025000001</c:v>
                </c:pt>
                <c:pt idx="2">
                  <c:v>3.8022838385999997</c:v>
                </c:pt>
                <c:pt idx="3">
                  <c:v>4.1834280363499996</c:v>
                </c:pt>
                <c:pt idx="4">
                  <c:v>4.4006450226</c:v>
                </c:pt>
                <c:pt idx="5">
                  <c:v>4.4842777163300003</c:v>
                </c:pt>
                <c:pt idx="6">
                  <c:v>5.4460825704999998</c:v>
                </c:pt>
                <c:pt idx="7">
                  <c:v>5.5470427188599993</c:v>
                </c:pt>
                <c:pt idx="8">
                  <c:v>5.5984137638</c:v>
                </c:pt>
                <c:pt idx="9">
                  <c:v>6.3587947529999997</c:v>
                </c:pt>
                <c:pt idx="10">
                  <c:v>6.4409367385599996</c:v>
                </c:pt>
                <c:pt idx="11">
                  <c:v>6.9267644847399996</c:v>
                </c:pt>
                <c:pt idx="12">
                  <c:v>6.98428346658</c:v>
                </c:pt>
                <c:pt idx="13">
                  <c:v>7.5130495897600005</c:v>
                </c:pt>
                <c:pt idx="14">
                  <c:v>7.6814854510599995</c:v>
                </c:pt>
                <c:pt idx="15">
                  <c:v>8.2820473411699993</c:v>
                </c:pt>
                <c:pt idx="16">
                  <c:v>8.49640937717</c:v>
                </c:pt>
                <c:pt idx="17">
                  <c:v>10.223142109559999</c:v>
                </c:pt>
                <c:pt idx="18">
                  <c:v>13.174781330129999</c:v>
                </c:pt>
                <c:pt idx="19">
                  <c:v>16.59220154566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18-4A1C-9468-51D4485F2D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82676096"/>
        <c:axId val="184639200"/>
      </c:barChart>
      <c:catAx>
        <c:axId val="1882676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KZ"/>
          </a:p>
        </c:txPr>
        <c:crossAx val="184639200"/>
        <c:crosses val="autoZero"/>
        <c:auto val="1"/>
        <c:lblAlgn val="ctr"/>
        <c:lblOffset val="100"/>
        <c:noMultiLvlLbl val="0"/>
      </c:catAx>
      <c:valAx>
        <c:axId val="184639200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extTo"/>
        <c:crossAx val="188267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ru-K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>
                <a:solidFill>
                  <a:schemeClr val="tx1"/>
                </a:solidFill>
              </a:rPr>
              <a:t>По количеству подписанных ДГ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K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Лист1!$C$172</c:f>
              <c:strCache>
                <c:ptCount val="1"/>
                <c:pt idx="0">
                  <c:v>Количество  проектов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rgbClr val="00B05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Лист1!$B$173:$B$182</c:f>
              <c:strCache>
                <c:ptCount val="10"/>
                <c:pt idx="0">
                  <c:v>АО "Шинхан Банк Казахстан"</c:v>
                </c:pt>
                <c:pt idx="1">
                  <c:v>АО "Банк "Bank RBK"</c:v>
                </c:pt>
                <c:pt idx="2">
                  <c:v>АО "Нурбанк"</c:v>
                </c:pt>
                <c:pt idx="3">
                  <c:v>АО «Bereke Bank»</c:v>
                </c:pt>
                <c:pt idx="4">
                  <c:v>АО "Евразийский банк"</c:v>
                </c:pt>
                <c:pt idx="5">
                  <c:v>АО "First Heartland Jusan Bank"</c:v>
                </c:pt>
                <c:pt idx="6">
                  <c:v>АО "ForteBank"</c:v>
                </c:pt>
                <c:pt idx="7">
                  <c:v>АО "Банк Фридом Финанс Казахстан"</c:v>
                </c:pt>
                <c:pt idx="8">
                  <c:v>АО "Народный Банк Казахстана"</c:v>
                </c:pt>
                <c:pt idx="9">
                  <c:v>АО "Банк ЦентрКредит"</c:v>
                </c:pt>
              </c:strCache>
            </c:strRef>
          </c:cat>
          <c:val>
            <c:numRef>
              <c:f>Лист1!$C$173:$C$182</c:f>
              <c:numCache>
                <c:formatCode>#,##0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70</c:v>
                </c:pt>
                <c:pt idx="3">
                  <c:v>92</c:v>
                </c:pt>
                <c:pt idx="4">
                  <c:v>248</c:v>
                </c:pt>
                <c:pt idx="5">
                  <c:v>356</c:v>
                </c:pt>
                <c:pt idx="6">
                  <c:v>456</c:v>
                </c:pt>
                <c:pt idx="7">
                  <c:v>872</c:v>
                </c:pt>
                <c:pt idx="8">
                  <c:v>1998</c:v>
                </c:pt>
                <c:pt idx="9">
                  <c:v>3740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AC-4635-AD66-E78BBF2A0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82680896"/>
        <c:axId val="184628384"/>
      </c:barChart>
      <c:catAx>
        <c:axId val="1882680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KZ"/>
          </a:p>
        </c:txPr>
        <c:crossAx val="184628384"/>
        <c:crosses val="autoZero"/>
        <c:auto val="1"/>
        <c:lblAlgn val="ctr"/>
        <c:lblOffset val="100"/>
        <c:noMultiLvlLbl val="0"/>
      </c:catAx>
      <c:valAx>
        <c:axId val="184628384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882680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Century Gothic" panose="020B0502020202020204" pitchFamily="34" charset="0"/>
        </a:defRPr>
      </a:pPr>
      <a:endParaRPr lang="ru-K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>
                <a:solidFill>
                  <a:schemeClr val="tx1"/>
                </a:solidFill>
              </a:rPr>
              <a:t>По сумме подписанных ДГ</a:t>
            </a:r>
            <a:r>
              <a:rPr lang="en-US" sz="1600" b="1">
                <a:solidFill>
                  <a:schemeClr val="tx1"/>
                </a:solidFill>
              </a:rPr>
              <a:t>, </a:t>
            </a:r>
            <a:r>
              <a:rPr lang="ru-RU" sz="1600" b="1">
                <a:solidFill>
                  <a:schemeClr val="tx1"/>
                </a:solidFill>
              </a:rPr>
              <a:t>млн.тенге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K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rgbClr val="00B05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Лист1!$B$192:$B$201</c:f>
              <c:strCache>
                <c:ptCount val="10"/>
                <c:pt idx="0">
                  <c:v>АО "Шинхан Банк Казахстан"</c:v>
                </c:pt>
                <c:pt idx="1">
                  <c:v>АО "Банк "Bank RBK"</c:v>
                </c:pt>
                <c:pt idx="2">
                  <c:v>АО "Нурбанк"</c:v>
                </c:pt>
                <c:pt idx="3">
                  <c:v>АО "Евразийский банк"</c:v>
                </c:pt>
                <c:pt idx="4">
                  <c:v>АО «Bereke Bank»</c:v>
                </c:pt>
                <c:pt idx="5">
                  <c:v>АО "First Heartland Jusan Bank"</c:v>
                </c:pt>
                <c:pt idx="6">
                  <c:v>АО "Банк Фридом Финанс Казахстан"</c:v>
                </c:pt>
                <c:pt idx="7">
                  <c:v>АО "ForteBank"</c:v>
                </c:pt>
                <c:pt idx="8">
                  <c:v>АО "Народный Банк Казахстана"</c:v>
                </c:pt>
                <c:pt idx="9">
                  <c:v>АО "Банк ЦентрКредит"</c:v>
                </c:pt>
              </c:strCache>
            </c:strRef>
          </c:cat>
          <c:val>
            <c:numRef>
              <c:f>Лист1!$C$192:$C$201</c:f>
              <c:numCache>
                <c:formatCode>#,##0</c:formatCode>
                <c:ptCount val="10"/>
                <c:pt idx="0">
                  <c:v>74.639599000000004</c:v>
                </c:pt>
                <c:pt idx="1">
                  <c:v>314.96721400000001</c:v>
                </c:pt>
                <c:pt idx="2">
                  <c:v>2742.0747099999999</c:v>
                </c:pt>
                <c:pt idx="3">
                  <c:v>3869.5046160000002</c:v>
                </c:pt>
                <c:pt idx="4">
                  <c:v>5629.8206604999996</c:v>
                </c:pt>
                <c:pt idx="5">
                  <c:v>7081.8049115000003</c:v>
                </c:pt>
                <c:pt idx="6">
                  <c:v>10062.0578</c:v>
                </c:pt>
                <c:pt idx="7">
                  <c:v>11560.211799000001</c:v>
                </c:pt>
                <c:pt idx="8">
                  <c:v>26625.875647860001</c:v>
                </c:pt>
                <c:pt idx="9">
                  <c:v>70217.436329360033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BF-4F43-BB20-4A4B21E008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07150992"/>
        <c:axId val="184637536"/>
      </c:barChart>
      <c:catAx>
        <c:axId val="2107150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KZ"/>
          </a:p>
        </c:txPr>
        <c:crossAx val="184637536"/>
        <c:crosses val="autoZero"/>
        <c:auto val="1"/>
        <c:lblAlgn val="ctr"/>
        <c:lblOffset val="100"/>
        <c:noMultiLvlLbl val="0"/>
      </c:catAx>
      <c:valAx>
        <c:axId val="184637536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210715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ru-K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>
                <a:solidFill>
                  <a:schemeClr val="tx1"/>
                </a:solidFill>
              </a:rPr>
              <a:t>По количеству одобренных ДГ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K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Лист1!$C$209</c:f>
              <c:strCache>
                <c:ptCount val="1"/>
                <c:pt idx="0">
                  <c:v>Количество по полю Регион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rgbClr val="00B05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Лист1!$B$210:$B$223</c:f>
              <c:strCache>
                <c:ptCount val="14"/>
                <c:pt idx="0">
                  <c:v>Абайская область</c:v>
                </c:pt>
                <c:pt idx="1">
                  <c:v>ЗКО</c:v>
                </c:pt>
                <c:pt idx="2">
                  <c:v>Карагандинская область</c:v>
                </c:pt>
                <c:pt idx="3">
                  <c:v>Мангистауская область </c:v>
                </c:pt>
                <c:pt idx="4">
                  <c:v>Туркестанская область</c:v>
                </c:pt>
                <c:pt idx="5">
                  <c:v>Акмолинская область</c:v>
                </c:pt>
                <c:pt idx="6">
                  <c:v>Актюбинская область </c:v>
                </c:pt>
                <c:pt idx="7">
                  <c:v>Атырауская область</c:v>
                </c:pt>
                <c:pt idx="8">
                  <c:v>Кызылординская область </c:v>
                </c:pt>
                <c:pt idx="9">
                  <c:v>г.Шымкент</c:v>
                </c:pt>
                <c:pt idx="10">
                  <c:v>РФ по области Жетiсу</c:v>
                </c:pt>
                <c:pt idx="11">
                  <c:v>г.Алматы </c:v>
                </c:pt>
                <c:pt idx="12">
                  <c:v>г.Астана</c:v>
                </c:pt>
                <c:pt idx="13">
                  <c:v>Алматинская область </c:v>
                </c:pt>
              </c:strCache>
            </c:strRef>
          </c:cat>
          <c:val>
            <c:numRef>
              <c:f>Лист1!$C$210:$C$223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3</c:v>
                </c:pt>
                <c:pt idx="11">
                  <c:v>9</c:v>
                </c:pt>
                <c:pt idx="12">
                  <c:v>9</c:v>
                </c:pt>
                <c:pt idx="1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31-4CA6-A373-5A40CC00A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7002960"/>
        <c:axId val="184668736"/>
      </c:barChart>
      <c:catAx>
        <c:axId val="237002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KZ"/>
          </a:p>
        </c:txPr>
        <c:crossAx val="184668736"/>
        <c:crosses val="autoZero"/>
        <c:auto val="1"/>
        <c:lblAlgn val="ctr"/>
        <c:lblOffset val="100"/>
        <c:noMultiLvlLbl val="0"/>
      </c:catAx>
      <c:valAx>
        <c:axId val="1846687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7002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ru-K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0498" tIns="45249" rIns="90498" bIns="4524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0498" tIns="45249" rIns="90498" bIns="45249" rtlCol="0"/>
          <a:lstStyle>
            <a:lvl1pPr algn="r">
              <a:defRPr sz="1200"/>
            </a:lvl1pPr>
          </a:lstStyle>
          <a:p>
            <a:fld id="{AD73F255-3293-496A-B28A-7655CE334B02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7320"/>
            <a:ext cx="2945659" cy="495347"/>
          </a:xfrm>
          <a:prstGeom prst="rect">
            <a:avLst/>
          </a:prstGeom>
        </p:spPr>
        <p:txBody>
          <a:bodyPr vert="horz" lIns="90498" tIns="45249" rIns="90498" bIns="4524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7320"/>
            <a:ext cx="2945659" cy="495347"/>
          </a:xfrm>
          <a:prstGeom prst="rect">
            <a:avLst/>
          </a:prstGeom>
        </p:spPr>
        <p:txBody>
          <a:bodyPr vert="horz" lIns="90498" tIns="45249" rIns="90498" bIns="45249" rtlCol="0" anchor="b"/>
          <a:lstStyle>
            <a:lvl1pPr algn="r">
              <a:defRPr sz="1200"/>
            </a:lvl1pPr>
          </a:lstStyle>
          <a:p>
            <a:fld id="{76C12873-C21D-49AD-A64E-816FF16519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652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5300"/>
          </a:xfrm>
          <a:prstGeom prst="rect">
            <a:avLst/>
          </a:prstGeom>
        </p:spPr>
        <p:txBody>
          <a:bodyPr vert="horz" lIns="90498" tIns="45249" rIns="90498" bIns="45249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0498" tIns="45249" rIns="90498" bIns="45249" rtlCol="0"/>
          <a:lstStyle>
            <a:lvl1pPr algn="r">
              <a:defRPr sz="1200"/>
            </a:lvl1pPr>
          </a:lstStyle>
          <a:p>
            <a:fld id="{0882C2B3-BA29-42C8-856D-2F64D2776074}" type="datetimeFigureOut">
              <a:rPr lang="ru-KZ" smtClean="0"/>
              <a:t>09.12.2024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2988" y="1233488"/>
            <a:ext cx="4711700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98" tIns="45249" rIns="90498" bIns="45249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51389"/>
            <a:ext cx="5438775" cy="3887787"/>
          </a:xfrm>
          <a:prstGeom prst="rect">
            <a:avLst/>
          </a:prstGeom>
        </p:spPr>
        <p:txBody>
          <a:bodyPr vert="horz" lIns="90498" tIns="45249" rIns="90498" bIns="4524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363"/>
            <a:ext cx="2946400" cy="495300"/>
          </a:xfrm>
          <a:prstGeom prst="rect">
            <a:avLst/>
          </a:prstGeom>
        </p:spPr>
        <p:txBody>
          <a:bodyPr vert="horz" lIns="90498" tIns="45249" rIns="90498" bIns="45249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0498" tIns="45249" rIns="90498" bIns="45249" rtlCol="0" anchor="b"/>
          <a:lstStyle>
            <a:lvl1pPr algn="r">
              <a:defRPr sz="1200"/>
            </a:lvl1pPr>
          </a:lstStyle>
          <a:p>
            <a:fld id="{057E76DB-437F-4A03-BF90-72E89C0BC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93675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E76DB-437F-4A03-BF90-72E89C0BCFB3}" type="slidenum">
              <a:rPr lang="ru-KZ" smtClean="0"/>
              <a:t>9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56601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51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99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456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" y="0"/>
            <a:ext cx="10680500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17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53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493" y="1884670"/>
            <a:ext cx="9221689" cy="3144614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493" y="5059034"/>
            <a:ext cx="9221689" cy="1653678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88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68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89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3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2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9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7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45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62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556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" y="0"/>
            <a:ext cx="10680500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12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40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493" y="1884670"/>
            <a:ext cx="9221689" cy="3144614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493" y="5059034"/>
            <a:ext cx="9221689" cy="1653678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08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65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35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82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5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7403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770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754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15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62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18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88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433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932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58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724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242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CBC76-7F3C-4E88-BFB6-5D15A1F7687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34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" y="0"/>
            <a:ext cx="10680500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01929"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0192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9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" y="0"/>
            <a:ext cx="10680500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01929"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0192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39926" y="3272005"/>
            <a:ext cx="57336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cs typeface="+mj-cs"/>
              </a:rPr>
              <a:t>Единая комплексная программа (гарантирование по кредиту в рамках ППРК)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FDC1CD-1317-FDFC-63A3-96476F7A4016}"/>
              </a:ext>
            </a:extLst>
          </p:cNvPr>
          <p:cNvSpPr txBox="1">
            <a:spLocks/>
          </p:cNvSpPr>
          <p:nvPr/>
        </p:nvSpPr>
        <p:spPr>
          <a:xfrm>
            <a:off x="4238151" y="6308013"/>
            <a:ext cx="4119073" cy="38437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2024 г.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07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6511895" y="906535"/>
            <a:ext cx="33178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за период с 2010г. по 01.1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  <a:r>
              <a:rPr kumimoji="0" lang="ru-RU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.2024г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5837" y="916133"/>
            <a:ext cx="6622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Гарантирование проектов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830727"/>
              </p:ext>
            </p:extLst>
          </p:nvPr>
        </p:nvGraphicFramePr>
        <p:xfrm>
          <a:off x="606669" y="1418516"/>
          <a:ext cx="9223032" cy="2138001"/>
        </p:xfrm>
        <a:graphic>
          <a:graphicData uri="http://schemas.openxmlformats.org/drawingml/2006/table">
            <a:tbl>
              <a:tblPr firstRow="1" bandRow="1"/>
              <a:tblGrid>
                <a:gridCol w="3159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5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5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2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0502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Направление </a:t>
                      </a:r>
                    </a:p>
                  </a:txBody>
                  <a:tcPr marL="91431" marR="91431" marT="45644" marB="4564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Подписано ДГ</a:t>
                      </a:r>
                    </a:p>
                  </a:txBody>
                  <a:tcPr marL="91431" marR="91431" marT="45644" marB="45644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Общая сумма заключенных кредитов, млрд. тенге</a:t>
                      </a:r>
                    </a:p>
                  </a:txBody>
                  <a:tcPr marL="91431" marR="91431" marT="45644" marB="4564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Сумма заключенных гарантий, млрд. тенге</a:t>
                      </a:r>
                    </a:p>
                  </a:txBody>
                  <a:tcPr marL="91431" marR="91431" marT="45644" marB="4564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119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ДКБ-2020/ДКБ-2025/Нацпроект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/ 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Единая комплексная программа(ЕКП)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1" marR="91431" marT="45644" marB="4564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66 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575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1" marR="91431" marT="45644" marB="45644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1 7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26</a:t>
                      </a:r>
                      <a:endParaRPr kumimoji="0" lang="kk-K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1" marR="91431" marT="45644" marB="4564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82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  <a:r>
                        <a:rPr kumimoji="0" lang="kk-KZ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,0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1" marR="91431" marT="45644" marB="4564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Экономика простых вещей (ЭПВ) </a:t>
                      </a:r>
                    </a:p>
                  </a:txBody>
                  <a:tcPr marL="91431" marR="91431" marT="45644" marB="45644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436</a:t>
                      </a:r>
                    </a:p>
                  </a:txBody>
                  <a:tcPr marL="91431" marR="91431" marT="45644" marB="45644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119</a:t>
                      </a:r>
                      <a:endParaRPr kumimoji="0" lang="kk-K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1" marR="91431" marT="45644" marB="45644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51,5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1" marR="91431" marT="45644" marB="45644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74409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D48F1E-DAC2-8E5F-62FD-AC11EA4CBB39}"/>
              </a:ext>
            </a:extLst>
          </p:cNvPr>
          <p:cNvSpPr/>
          <p:nvPr/>
        </p:nvSpPr>
        <p:spPr>
          <a:xfrm>
            <a:off x="521293" y="4307968"/>
            <a:ext cx="64189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итого по инструменту гарантирование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F1BDEECC-AD1C-2E59-4AD1-B0A4BF1BE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296558"/>
              </p:ext>
            </p:extLst>
          </p:nvPr>
        </p:nvGraphicFramePr>
        <p:xfrm>
          <a:off x="521293" y="4879730"/>
          <a:ext cx="9428050" cy="1019907"/>
        </p:xfrm>
        <a:graphic>
          <a:graphicData uri="http://schemas.openxmlformats.org/drawingml/2006/table">
            <a:tbl>
              <a:tblPr firstRow="1" bandRow="1"/>
              <a:tblGrid>
                <a:gridCol w="2295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5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937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Одобрено Фондом</a:t>
                      </a:r>
                    </a:p>
                  </a:txBody>
                  <a:tcPr marL="91433" marR="91433" marT="45516" marB="455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Подписано ДГ</a:t>
                      </a:r>
                    </a:p>
                  </a:txBody>
                  <a:tcPr marL="91433" marR="91433" marT="45516" marB="455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Общая сумма кредитов, млрд. тенге</a:t>
                      </a:r>
                    </a:p>
                  </a:txBody>
                  <a:tcPr marL="91433" marR="91433" marT="45516" marB="455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Сумма гарантий, млрд. тенге</a:t>
                      </a:r>
                    </a:p>
                  </a:txBody>
                  <a:tcPr marL="91433" marR="91433" marT="45516" marB="455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97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7 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889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3" marR="91433" marT="45516" marB="455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7 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842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3" marR="91433" marT="45516" marB="455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71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3" marR="91433" marT="45516" marB="455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13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,2</a:t>
                      </a:r>
                    </a:p>
                  </a:txBody>
                  <a:tcPr marL="91433" marR="91433" marT="45516" marB="455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AD5BFD7-01AD-681F-19C8-6EBCFAEE3836}"/>
              </a:ext>
            </a:extLst>
          </p:cNvPr>
          <p:cNvSpPr/>
          <p:nvPr/>
        </p:nvSpPr>
        <p:spPr>
          <a:xfrm>
            <a:off x="6369442" y="3928696"/>
            <a:ext cx="36027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en-US" sz="1200" b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по состоянию с 01.01.2024г. по 01.1</a:t>
            </a:r>
            <a:r>
              <a:rPr lang="en-US" altLang="en-US" sz="1200" b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2</a:t>
            </a:r>
            <a:r>
              <a:rPr lang="ru-RU" altLang="en-US" sz="1200" b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.2024г</a:t>
            </a:r>
          </a:p>
        </p:txBody>
      </p:sp>
    </p:spTree>
    <p:extLst>
      <p:ext uri="{BB962C8B-B14F-4D97-AF65-F5344CB8AC3E}">
        <p14:creationId xmlns:p14="http://schemas.microsoft.com/office/powerpoint/2010/main" val="1080665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6912" y="222636"/>
            <a:ext cx="7667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Century Gothic"/>
              </a:rPr>
              <a:t>Гарантирование: </a:t>
            </a:r>
            <a:br>
              <a:rPr lang="ru-RU" altLang="ru-RU" sz="2000" b="1" dirty="0">
                <a:solidFill>
                  <a:srgbClr val="0070C0"/>
                </a:solidFill>
                <a:latin typeface="Century Gothic"/>
              </a:rPr>
            </a:br>
            <a:r>
              <a:rPr lang="ru-RU" altLang="ru-RU" sz="2000" b="1" dirty="0">
                <a:solidFill>
                  <a:prstClr val="black"/>
                </a:solidFill>
                <a:latin typeface="Century Gothic"/>
              </a:rPr>
              <a:t>информация по</a:t>
            </a:r>
            <a:r>
              <a:rPr lang="ru-RU" altLang="ru-RU" sz="2000" b="1" dirty="0">
                <a:solidFill>
                  <a:srgbClr val="0070C0"/>
                </a:solidFill>
                <a:latin typeface="Century Gothic"/>
              </a:rPr>
              <a:t> </a:t>
            </a:r>
            <a:r>
              <a:rPr lang="ru-RU" altLang="ru-RU" sz="2000" b="1" dirty="0">
                <a:solidFill>
                  <a:prstClr val="black"/>
                </a:solidFill>
                <a:latin typeface="Century Gothic"/>
              </a:rPr>
              <a:t>подписанным ДГ (в разрезе регионов)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53423" y="1209858"/>
            <a:ext cx="19816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с 01.01.2010г. по 01.1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lang="ru-RU" altLang="en-US" sz="1100" b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24</a:t>
            </a: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г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180425" y="6225439"/>
            <a:ext cx="10330961" cy="868703"/>
          </a:xfrm>
          <a:prstGeom prst="rect">
            <a:avLst/>
          </a:prstGeom>
          <a:solidFill>
            <a:srgbClr val="F2DCDB">
              <a:alpha val="50196"/>
            </a:srgb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72000" bIns="36000" anchor="ctr"/>
          <a:lstStyle/>
          <a:p>
            <a:pPr marL="273050" indent="-263525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Итого по гарантированию подписано ДГ- 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66</a:t>
            </a:r>
            <a:r>
              <a:rPr lang="en-US" sz="1200" b="1" dirty="0">
                <a:latin typeface="Century Gothic" panose="020B0502020202020204" pitchFamily="34" charset="0"/>
                <a:cs typeface="Times New Roman" pitchFamily="18" charset="0"/>
              </a:rPr>
              <a:t> 575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  проектов 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на общую сумму кредитного портфеля 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1 7</a:t>
            </a:r>
            <a:r>
              <a:rPr lang="en-US" sz="1200" b="1" dirty="0">
                <a:latin typeface="Century Gothic" panose="020B0502020202020204" pitchFamily="34" charset="0"/>
                <a:cs typeface="Times New Roman" pitchFamily="18" charset="0"/>
              </a:rPr>
              <a:t>26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 млрд. тенге  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на сумму гарантии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 82</a:t>
            </a:r>
            <a:r>
              <a:rPr lang="en-US" sz="1200" b="1" dirty="0">
                <a:latin typeface="Century Gothic" panose="020B0502020202020204" pitchFamily="34" charset="0"/>
                <a:cs typeface="Times New Roman" pitchFamily="18" charset="0"/>
              </a:rPr>
              <a:t>8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,0  млрд. тенге.  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AFB79CB-89A8-448E-95D5-F891D1194E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4353528"/>
              </p:ext>
            </p:extLst>
          </p:nvPr>
        </p:nvGraphicFramePr>
        <p:xfrm>
          <a:off x="98235" y="1471468"/>
          <a:ext cx="5247671" cy="4753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FC564C38-45A6-4A54-A4A5-0860B7A8DF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5092411"/>
              </p:ext>
            </p:extLst>
          </p:nvPr>
        </p:nvGraphicFramePr>
        <p:xfrm>
          <a:off x="5345906" y="1209857"/>
          <a:ext cx="4901680" cy="5015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91005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94352" y="1235539"/>
            <a:ext cx="21592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с 01.</a:t>
            </a:r>
            <a:r>
              <a:rPr lang="ru-RU" altLang="en-US" sz="1100" b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01</a:t>
            </a: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.2010г. по 01.1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.24г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7104" y="214247"/>
            <a:ext cx="6772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Century Gothic"/>
              </a:rPr>
              <a:t>Гарантирование: </a:t>
            </a:r>
            <a:br>
              <a:rPr lang="ru-RU" altLang="ru-RU" sz="2000" b="1" dirty="0">
                <a:solidFill>
                  <a:srgbClr val="0070C0"/>
                </a:solidFill>
                <a:latin typeface="Century Gothic"/>
              </a:rPr>
            </a:br>
            <a:r>
              <a:rPr lang="ru-RU" altLang="ru-RU" sz="2000" b="1" dirty="0">
                <a:solidFill>
                  <a:prstClr val="black"/>
                </a:solidFill>
                <a:latin typeface="Century Gothic"/>
              </a:rPr>
              <a:t>информация по</a:t>
            </a:r>
            <a:r>
              <a:rPr lang="ru-RU" altLang="ru-RU" sz="2000" b="1" dirty="0">
                <a:solidFill>
                  <a:srgbClr val="0070C0"/>
                </a:solidFill>
                <a:latin typeface="Century Gothic"/>
              </a:rPr>
              <a:t> </a:t>
            </a:r>
            <a:r>
              <a:rPr lang="ru-RU" altLang="ru-RU" sz="2000" b="1" dirty="0">
                <a:solidFill>
                  <a:prstClr val="black"/>
                </a:solidFill>
                <a:latin typeface="Century Gothic"/>
              </a:rPr>
              <a:t>подписанным ДГ (в разрезе БВУ)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179320" y="6520192"/>
            <a:ext cx="10373066" cy="679394"/>
          </a:xfrm>
          <a:prstGeom prst="rect">
            <a:avLst/>
          </a:prstGeom>
          <a:solidFill>
            <a:srgbClr val="F2DCDB">
              <a:alpha val="50196"/>
            </a:srgb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72000" bIns="36000" anchor="ctr"/>
          <a:lstStyle/>
          <a:p>
            <a:pPr marL="273050" indent="-263525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Банки лидеры по подписанию договоров гарантии: 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по кол-ву  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АО «Банк ЦентрКредит», АО «Народный Банк Казахстана».</a:t>
            </a:r>
          </a:p>
          <a:p>
            <a:pPr marL="273050" indent="-263525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По сумме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  АО «Банк ЦентрКредит», АО «Народный Банк Казахстана».</a:t>
            </a:r>
            <a:endParaRPr lang="ru-RU" sz="1200" b="1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ED3232CE-F88B-40DD-9CC0-7B2EBF81B9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9399378"/>
              </p:ext>
            </p:extLst>
          </p:nvPr>
        </p:nvGraphicFramePr>
        <p:xfrm>
          <a:off x="1" y="1465618"/>
          <a:ext cx="5538952" cy="5127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D3691606-3B68-4B76-A879-7BD8C99F52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603838"/>
              </p:ext>
            </p:extLst>
          </p:nvPr>
        </p:nvGraphicFramePr>
        <p:xfrm>
          <a:off x="5345906" y="1465618"/>
          <a:ext cx="5038315" cy="5127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747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6333" y="256193"/>
            <a:ext cx="75861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Гарантирование: </a:t>
            </a:r>
            <a:br>
              <a:rPr lang="ru-RU" altLang="ru-RU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ru-RU" altLang="ru-RU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информация по</a:t>
            </a:r>
            <a:r>
              <a:rPr lang="ru-RU" altLang="ru-RU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подписанным ДГ(в разрезе регионов 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84352" y="1235898"/>
            <a:ext cx="17892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С 01.01. по 01.1</a:t>
            </a:r>
            <a:r>
              <a:rPr lang="en-US" altLang="en-US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2</a:t>
            </a:r>
            <a:r>
              <a:rPr lang="ru-RU" altLang="en-US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.2024г.</a:t>
            </a: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180871" y="6472279"/>
            <a:ext cx="10406926" cy="623561"/>
          </a:xfrm>
          <a:prstGeom prst="rect">
            <a:avLst/>
          </a:prstGeom>
          <a:solidFill>
            <a:srgbClr val="F2DCDB">
              <a:alpha val="50196"/>
            </a:srgb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72000" bIns="36000" anchor="ctr"/>
          <a:lstStyle/>
          <a:p>
            <a:pPr marL="273050" indent="-263525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Лидеры регионы по подписанию договоров гарантии:  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по кол-ву-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 г. Алматы, г. Астана.</a:t>
            </a:r>
          </a:p>
          <a:p>
            <a:pPr marL="273050" indent="-263525"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По сумме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: г. Алматы, г. Астана.</a:t>
            </a:r>
            <a:endParaRPr lang="ru-RU" sz="1200" b="1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8E6DB23E-B638-42A6-B43C-D31051BC35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4648008"/>
              </p:ext>
            </p:extLst>
          </p:nvPr>
        </p:nvGraphicFramePr>
        <p:xfrm>
          <a:off x="214827" y="1497508"/>
          <a:ext cx="5261063" cy="5070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3FFA99E2-1433-4BF4-8005-9AEB4A23CE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3302463"/>
              </p:ext>
            </p:extLst>
          </p:nvPr>
        </p:nvGraphicFramePr>
        <p:xfrm>
          <a:off x="5244662" y="1497508"/>
          <a:ext cx="5343136" cy="5070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8505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53423" y="1209858"/>
            <a:ext cx="15712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с 01.01. по 01.1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.24г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55576" y="231318"/>
            <a:ext cx="7272808" cy="59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Гарантирование: </a:t>
            </a:r>
            <a:b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информация по</a:t>
            </a: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подписанным ДГ(в разрезе БВУ)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329343" y="6349817"/>
            <a:ext cx="10030508" cy="754368"/>
          </a:xfrm>
          <a:prstGeom prst="rect">
            <a:avLst/>
          </a:prstGeom>
          <a:solidFill>
            <a:srgbClr val="F2DCDB">
              <a:alpha val="50196"/>
            </a:srgb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72000" bIns="36000" anchor="ctr"/>
          <a:lstStyle/>
          <a:p>
            <a:pPr marL="273050" indent="-263525"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Банки лидеры по подписанию договоров гарантии:  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по кол-ву-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АО «Банк Центр Кредит» , АО «Народный Банк Казахстана».</a:t>
            </a:r>
          </a:p>
          <a:p>
            <a:pPr marL="273050" indent="-263525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По сумме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:- АО «Банк Центр Кредит», АО «Народный Банк Казахстана».</a:t>
            </a:r>
            <a:endParaRPr lang="ru-RU" sz="1200" b="1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B41A8F37-8665-4605-91B3-264FC32ACE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2546179"/>
              </p:ext>
            </p:extLst>
          </p:nvPr>
        </p:nvGraphicFramePr>
        <p:xfrm>
          <a:off x="0" y="1441796"/>
          <a:ext cx="5538952" cy="4908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33C3F2EF-D2BE-4E52-A144-BF84276CA8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2822640"/>
              </p:ext>
            </p:extLst>
          </p:nvPr>
        </p:nvGraphicFramePr>
        <p:xfrm>
          <a:off x="5344597" y="1469010"/>
          <a:ext cx="5174949" cy="4958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30077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53423" y="1209858"/>
            <a:ext cx="15712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с 01.01. по 01.1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.24г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4284" y="226503"/>
            <a:ext cx="74074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Гарантирование: </a:t>
            </a:r>
            <a:b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Одобренные, но не подписанные в разрезе регионов</a:t>
            </a:r>
            <a:b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128187" y="6093560"/>
            <a:ext cx="10422582" cy="940286"/>
          </a:xfrm>
          <a:prstGeom prst="rect">
            <a:avLst/>
          </a:prstGeom>
          <a:solidFill>
            <a:srgbClr val="F2DCDB">
              <a:alpha val="50196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  <a:headEnd/>
            <a:tailEnd/>
          </a:ln>
          <a:effectLst/>
        </p:spPr>
        <p:txBody>
          <a:bodyPr lIns="72000" tIns="36000" rIns="72000" bIns="36000" anchor="ctr"/>
          <a:lstStyle/>
          <a:p>
            <a:pPr marL="273050" marR="0" lvl="0" indent="-2635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Итого по гарантированию на 01.1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.2024 г. – </a:t>
            </a:r>
            <a:r>
              <a:rPr lang="en-US" sz="1200" b="1" kern="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itchFamily="18" charset="0"/>
              </a:rPr>
              <a:t>47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 проектов на стадии подписания,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на общую сумму кредитного портфеля  </a:t>
            </a:r>
            <a:r>
              <a:rPr lang="ru-RU" sz="1200" b="1" kern="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itchFamily="18" charset="0"/>
              </a:rPr>
              <a:t>8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,3 млрд. тенге 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из них сумма гарантии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 4,3 млрд. тенге.  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C66591BE-1D3D-41AD-8930-E6047D722F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4128668"/>
              </p:ext>
            </p:extLst>
          </p:nvPr>
        </p:nvGraphicFramePr>
        <p:xfrm>
          <a:off x="237955" y="1471468"/>
          <a:ext cx="4782960" cy="4748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AB09D875-3020-4D6C-B2E3-31FD5CF6F7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6481654"/>
              </p:ext>
            </p:extLst>
          </p:nvPr>
        </p:nvGraphicFramePr>
        <p:xfrm>
          <a:off x="5297429" y="1471468"/>
          <a:ext cx="4960668" cy="4758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66777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289563" y="1209858"/>
            <a:ext cx="24099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с 01.01. по 01.12.24г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4284" y="226503"/>
            <a:ext cx="74074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Гарантирование: </a:t>
            </a:r>
            <a:b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Одобренные, но не подписанные в БВУ</a:t>
            </a:r>
            <a:b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237193" y="5879507"/>
            <a:ext cx="10144589" cy="917830"/>
          </a:xfrm>
          <a:prstGeom prst="rect">
            <a:avLst/>
          </a:prstGeom>
          <a:solidFill>
            <a:srgbClr val="F2DCDB">
              <a:alpha val="50196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  <a:headEnd/>
            <a:tailEnd/>
          </a:ln>
          <a:effectLst/>
        </p:spPr>
        <p:txBody>
          <a:bodyPr lIns="72000" tIns="36000" rIns="72000" bIns="36000" anchor="ctr"/>
          <a:lstStyle/>
          <a:p>
            <a:pPr marL="273050" indent="-263525"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Банки лидеры по подписанию договоров гарантии:  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по кол-ву- 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АО «Банк Центр Кредит» , АО «</a:t>
            </a:r>
            <a:r>
              <a:rPr lang="en-US" sz="1200" dirty="0" err="1">
                <a:latin typeface="Century Gothic" panose="020B0502020202020204" pitchFamily="34" charset="0"/>
                <a:cs typeface="Times New Roman" pitchFamily="18" charset="0"/>
              </a:rPr>
              <a:t>Bereke</a:t>
            </a:r>
            <a:r>
              <a:rPr lang="en-US" sz="1200" dirty="0">
                <a:latin typeface="Century Gothic" panose="020B0502020202020204" pitchFamily="34" charset="0"/>
                <a:cs typeface="Times New Roman" pitchFamily="18" charset="0"/>
              </a:rPr>
              <a:t> Bank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»</a:t>
            </a:r>
            <a:r>
              <a:rPr lang="en-US" sz="1200" dirty="0">
                <a:latin typeface="Century Gothic" panose="020B0502020202020204" pitchFamily="34" charset="0"/>
                <a:cs typeface="Times New Roman" pitchFamily="18" charset="0"/>
              </a:rPr>
              <a:t>.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 </a:t>
            </a:r>
          </a:p>
          <a:p>
            <a:pPr marL="273050" indent="-263525"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По сумме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:- АО «Банк Центр Кредит», АО «</a:t>
            </a:r>
            <a:r>
              <a:rPr lang="en-US" sz="1200" dirty="0" err="1">
                <a:latin typeface="Century Gothic" panose="020B0502020202020204" pitchFamily="34" charset="0"/>
                <a:cs typeface="Times New Roman" pitchFamily="18" charset="0"/>
              </a:rPr>
              <a:t>Bereke</a:t>
            </a:r>
            <a:r>
              <a:rPr lang="en-US" sz="1200" dirty="0">
                <a:latin typeface="Century Gothic" panose="020B0502020202020204" pitchFamily="34" charset="0"/>
                <a:cs typeface="Times New Roman" pitchFamily="18" charset="0"/>
              </a:rPr>
              <a:t> Bank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».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E0B0B08A-2ED4-49DD-B7C1-45A22299A0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463549"/>
              </p:ext>
            </p:extLst>
          </p:nvPr>
        </p:nvGraphicFramePr>
        <p:xfrm>
          <a:off x="273612" y="1366346"/>
          <a:ext cx="5072294" cy="4653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497B2EA3-EFB6-4BFE-B7CC-FC0E45ECBC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3806694"/>
              </p:ext>
            </p:extLst>
          </p:nvPr>
        </p:nvGraphicFramePr>
        <p:xfrm>
          <a:off x="5055476" y="1366346"/>
          <a:ext cx="5326306" cy="4653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2808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53423" y="1209858"/>
            <a:ext cx="15712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с 01.01. по 01.1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.24г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ext Box 33"/>
          <p:cNvSpPr txBox="1">
            <a:spLocks noChangeArrowheads="1"/>
          </p:cNvSpPr>
          <p:nvPr/>
        </p:nvSpPr>
        <p:spPr bwMode="auto">
          <a:xfrm>
            <a:off x="317721" y="6270348"/>
            <a:ext cx="10162709" cy="843885"/>
          </a:xfrm>
          <a:prstGeom prst="rect">
            <a:avLst/>
          </a:prstGeom>
          <a:solidFill>
            <a:srgbClr val="F2DCDB">
              <a:alpha val="50196"/>
            </a:srgb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72000" bIns="36000" anchor="ctr"/>
          <a:lstStyle/>
          <a:p>
            <a:pPr marL="273050" indent="-263525"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Одобрено Фондом </a:t>
            </a:r>
            <a:r>
              <a:rPr kumimoji="0" lang="ru-RU" sz="12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Arial" pitchFamily="34" charset="0"/>
              </a:rPr>
              <a:t>66</a:t>
            </a:r>
            <a:r>
              <a:rPr kumimoji="0" lang="en-US" sz="12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Arial" pitchFamily="34" charset="0"/>
              </a:rPr>
              <a:t> 622</a:t>
            </a:r>
            <a:r>
              <a:rPr kumimoji="0" lang="ru-RU" sz="12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Arial" pitchFamily="34" charset="0"/>
              </a:rPr>
              <a:t> 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проектов 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на общую сумму кредитного портфеля  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1 734 млрд. тенге  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из них сумма гарантии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 832,3 млрд. тенге.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88511" y="64190"/>
            <a:ext cx="769081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Гарантирование: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Профинансированные проекты в разрезе отраслей</a:t>
            </a:r>
            <a:b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endParaRPr kumimoji="0" lang="ru-RU" alt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42E5C6E2-AA3B-1374-C8CB-A8799BB196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929287"/>
              </p:ext>
            </p:extLst>
          </p:nvPr>
        </p:nvGraphicFramePr>
        <p:xfrm>
          <a:off x="211383" y="956441"/>
          <a:ext cx="10056371" cy="5313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07388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16387</TotalTime>
  <Words>533</Words>
  <Application>Microsoft Office PowerPoint</Application>
  <PresentationFormat>Произвольный</PresentationFormat>
  <Paragraphs>65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Century Gothic</vt:lpstr>
      <vt:lpstr>Wingdings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Абзал Ағыбайұлы Қуандық</dc:creator>
  <cp:lastModifiedBy>Эльдана Канцерова</cp:lastModifiedBy>
  <cp:revision>597</cp:revision>
  <cp:lastPrinted>2024-08-14T07:24:12Z</cp:lastPrinted>
  <dcterms:created xsi:type="dcterms:W3CDTF">2022-06-24T10:22:17Z</dcterms:created>
  <dcterms:modified xsi:type="dcterms:W3CDTF">2024-12-09T06:17:26Z</dcterms:modified>
</cp:coreProperties>
</file>